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9" r:id="rId6"/>
    <p:sldMasterId id="2147483703" r:id="rId7"/>
    <p:sldMasterId id="2147483715" r:id="rId8"/>
  </p:sldMasterIdLst>
  <p:notesMasterIdLst>
    <p:notesMasterId r:id="rId34"/>
  </p:notesMasterIdLst>
  <p:sldIdLst>
    <p:sldId id="256" r:id="rId9"/>
    <p:sldId id="400" r:id="rId10"/>
    <p:sldId id="401" r:id="rId11"/>
    <p:sldId id="418" r:id="rId12"/>
    <p:sldId id="419" r:id="rId13"/>
    <p:sldId id="420" r:id="rId14"/>
    <p:sldId id="421" r:id="rId15"/>
    <p:sldId id="422" r:id="rId16"/>
    <p:sldId id="408" r:id="rId17"/>
    <p:sldId id="409" r:id="rId18"/>
    <p:sldId id="416" r:id="rId19"/>
    <p:sldId id="411" r:id="rId20"/>
    <p:sldId id="412" r:id="rId21"/>
    <p:sldId id="413" r:id="rId22"/>
    <p:sldId id="414" r:id="rId23"/>
    <p:sldId id="426" r:id="rId24"/>
    <p:sldId id="424" r:id="rId25"/>
    <p:sldId id="428" r:id="rId26"/>
    <p:sldId id="415" r:id="rId27"/>
    <p:sldId id="417" r:id="rId28"/>
    <p:sldId id="423" r:id="rId29"/>
    <p:sldId id="427" r:id="rId30"/>
    <p:sldId id="430" r:id="rId31"/>
    <p:sldId id="425" r:id="rId32"/>
    <p:sldId id="41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4A80C-0E85-4A95-9D1C-87B843026CF2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E829D-DC9C-46DA-9B26-11913B72BF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2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3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09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addition to report filter criteria, output includes patient ID, patient first and last name, patient DOB, patient gender, note author, note text.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829D-DC9C-46DA-9B26-11913B72BF6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5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5047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1F66A858-C95C-4D21-84F8-5101B5874C67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E3EAECAC-9546-4D55-9CD2-57AAFC257E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2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2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09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74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5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6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5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13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1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5047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1F66A858-C95C-4D21-84F8-5101B5874C67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E3EAECAC-9546-4D55-9CD2-57AAFC257E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6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67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56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79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1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28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87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3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15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36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47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02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73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065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31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56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74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4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03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20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572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626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139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75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17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354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3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8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8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0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4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5047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1F66A858-C95C-4D21-84F8-5101B5874C67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fld id="{E3EAECAC-9546-4D55-9CD2-57AAFC257E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2608" y="762000"/>
            <a:ext cx="0" cy="5381228"/>
          </a:xfrm>
          <a:prstGeom prst="line">
            <a:avLst/>
          </a:prstGeom>
          <a:ln w="50800">
            <a:solidFill>
              <a:srgbClr val="A4C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274320"/>
            <a:ext cx="0" cy="6400800"/>
          </a:xfrm>
          <a:prstGeom prst="line">
            <a:avLst/>
          </a:prstGeom>
          <a:ln w="508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6309360"/>
            <a:ext cx="1801368" cy="3444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6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97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21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5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964238"/>
            <a:ext cx="7772400" cy="1129451"/>
          </a:xfrm>
        </p:spPr>
        <p:txBody>
          <a:bodyPr/>
          <a:lstStyle/>
          <a:p>
            <a:r>
              <a:rPr lang="en-US" dirty="0"/>
              <a:t>School Module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492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Lucía </a:t>
            </a:r>
            <a:r>
              <a:rPr lang="en-US" dirty="0" err="1"/>
              <a:t>Lapaz</a:t>
            </a:r>
            <a:r>
              <a:rPr lang="en-US" dirty="0"/>
              <a:t>, Brittany Ersery &amp; Jim Holsinger</a:t>
            </a:r>
          </a:p>
          <a:p>
            <a:r>
              <a:rPr lang="en-US" dirty="0"/>
              <a:t>Envision Technology Partners, Inc.</a:t>
            </a:r>
          </a:p>
          <a:p>
            <a:r>
              <a:rPr lang="en-US" dirty="0"/>
              <a:t>September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D7E53-87B1-409B-8132-E1483452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17" y="281766"/>
            <a:ext cx="4191363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Nurse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0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/>
              <a:t>Immunization Rates (School Version)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530726"/>
          </a:xfrm>
        </p:spPr>
        <p:txBody>
          <a:bodyPr>
            <a:normAutofit/>
          </a:bodyPr>
          <a:lstStyle/>
          <a:p>
            <a:r>
              <a:rPr lang="en-US" dirty="0"/>
              <a:t>Calculates percent of student patients up-to-date on recommended immunizations</a:t>
            </a:r>
          </a:p>
          <a:p>
            <a:r>
              <a:rPr lang="en-US" dirty="0"/>
              <a:t>View coverage rates by antigen(s) or by vaccine series</a:t>
            </a:r>
          </a:p>
          <a:p>
            <a:r>
              <a:rPr lang="en-US" dirty="0"/>
              <a:t>Results are based on the Recommender, thus, invalid doses are not counted</a:t>
            </a:r>
          </a:p>
          <a:p>
            <a:r>
              <a:rPr lang="en-US" dirty="0"/>
              <a:t>Identify student patients not up-to-date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3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Reminder / Recall </a:t>
            </a:r>
            <a:br>
              <a:rPr lang="en-US" dirty="0"/>
            </a:br>
            <a:r>
              <a:rPr lang="en-US" dirty="0"/>
              <a:t>(School Version)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list of student patients due and/or overdue for vaccinations</a:t>
            </a:r>
          </a:p>
          <a:p>
            <a:r>
              <a:rPr lang="en-US" dirty="0"/>
              <a:t>Choose from a variety of search criteria to target students included in the reminder/recall</a:t>
            </a:r>
          </a:p>
          <a:p>
            <a:r>
              <a:rPr lang="en-US" dirty="0"/>
              <a:t>Reminder/recall runs are processed nightly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36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1B690F-02CC-4345-B648-E87D7BFA7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03" y="1481339"/>
            <a:ext cx="8710951" cy="3661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Reminder / Recall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740534" y="3635819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8869680" y="1325880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28651" y="4686629"/>
            <a:ext cx="7886699" cy="15918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/>
              <a:t>Add a new Reminder/Recall run.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View existing Reminder/Recall criteria.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Reprocess a Reminder/Recall after records of student patients included in initial run have been changed.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3619346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54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r>
              <a:rPr lang="en-US" b="1" dirty="0"/>
              <a:t>Unvaccinated Report</a:t>
            </a:r>
            <a:r>
              <a:rPr lang="en-US" dirty="0"/>
              <a:t>: Lists student patients meeting Reminder/Recall criteria that have not returned for immunizations since the reminder/recall was run. </a:t>
            </a:r>
          </a:p>
          <a:p>
            <a:r>
              <a:rPr lang="en-US" b="1" dirty="0"/>
              <a:t>Report</a:t>
            </a:r>
            <a:r>
              <a:rPr lang="en-US" dirty="0"/>
              <a:t>: Lists all student patients meeting Reminder/Recall criteria.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11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48200"/>
          </a:xfrm>
        </p:spPr>
        <p:txBody>
          <a:bodyPr>
            <a:noAutofit/>
          </a:bodyPr>
          <a:lstStyle/>
          <a:p>
            <a:r>
              <a:rPr lang="en-US" b="1" dirty="0"/>
              <a:t>Dymo Labels</a:t>
            </a:r>
            <a:r>
              <a:rPr lang="en-US" dirty="0"/>
              <a:t>: Generates a set of address labels designed to be printed on a Dymo Label printer.</a:t>
            </a:r>
          </a:p>
          <a:p>
            <a:r>
              <a:rPr lang="en-US" b="1" dirty="0"/>
              <a:t>Avery Labels</a:t>
            </a:r>
            <a:r>
              <a:rPr lang="en-US" dirty="0"/>
              <a:t>: Generates a set of address labels designed to be printed on Avery 5160 style labels. </a:t>
            </a:r>
          </a:p>
          <a:p>
            <a:r>
              <a:rPr lang="en-US" b="1" dirty="0"/>
              <a:t>Postcard</a:t>
            </a:r>
            <a:r>
              <a:rPr lang="en-US" dirty="0"/>
              <a:t>: Generates a report suitable to print pre-formatted reminder postcards.</a:t>
            </a:r>
          </a:p>
          <a:p>
            <a:r>
              <a:rPr lang="en-US" b="1" dirty="0"/>
              <a:t>Full Extract</a:t>
            </a:r>
            <a:r>
              <a:rPr lang="en-US" dirty="0"/>
              <a:t>: Generates a CSV file containing all data for student patients included in the Reminder/Recall.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74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48200"/>
          </a:xfrm>
        </p:spPr>
        <p:txBody>
          <a:bodyPr>
            <a:noAutofit/>
          </a:bodyPr>
          <a:lstStyle/>
          <a:p>
            <a:r>
              <a:rPr lang="en-US" b="1" dirty="0"/>
              <a:t>Auto-Dialer Email Extract:</a:t>
            </a:r>
            <a:r>
              <a:rPr lang="en-US" dirty="0"/>
              <a:t> Generates a CSV file containing Patient Email Address, Patient ID, and Patient Name for patients included in the Reminder/Recall.</a:t>
            </a:r>
          </a:p>
          <a:p>
            <a:r>
              <a:rPr lang="en-US" b="1" dirty="0"/>
              <a:t>Auto-Dialer Phone Number Extract: </a:t>
            </a:r>
            <a:r>
              <a:rPr lang="en-US" dirty="0"/>
              <a:t>Generates a CSV file containing Patient Phone Number, Patient ID, and Patient Name for patients included in the Reminder/Recall.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4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students with notes on their record</a:t>
            </a:r>
          </a:p>
          <a:p>
            <a:r>
              <a:rPr lang="en-US" dirty="0"/>
              <a:t>Report filters include: </a:t>
            </a:r>
          </a:p>
          <a:p>
            <a:pPr lvl="1"/>
            <a:r>
              <a:rPr lang="en-US" dirty="0"/>
              <a:t>School District / School</a:t>
            </a:r>
          </a:p>
          <a:p>
            <a:pPr lvl="1"/>
            <a:r>
              <a:rPr lang="en-US" dirty="0"/>
              <a:t>Note Type(s)</a:t>
            </a:r>
          </a:p>
          <a:p>
            <a:pPr lvl="1"/>
            <a:r>
              <a:rPr lang="en-US" dirty="0"/>
              <a:t>Note Date Range</a:t>
            </a:r>
          </a:p>
          <a:p>
            <a:r>
              <a:rPr lang="en-US" dirty="0"/>
              <a:t>Available in both PDF and Extract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2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8B46-6523-4D7E-9418-E0DBC181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Roster File 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AA2CF-2220-4106-89D8-0226548A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Enables the ability to upload school enrollments per school</a:t>
            </a:r>
          </a:p>
          <a:p>
            <a:pPr lvl="1"/>
            <a:r>
              <a:rPr lang="en-US" dirty="0"/>
              <a:t>Creates a new school enrollment if none previously recorded</a:t>
            </a:r>
          </a:p>
          <a:p>
            <a:pPr lvl="1"/>
            <a:r>
              <a:rPr lang="en-US" dirty="0"/>
              <a:t>Updates patient demographic information </a:t>
            </a:r>
          </a:p>
          <a:p>
            <a:pPr lvl="1"/>
            <a:r>
              <a:rPr lang="en-US" dirty="0"/>
              <a:t>Patient must previously exist in ShowMeVax and be an exact match for school enrollment to be created</a:t>
            </a:r>
          </a:p>
          <a:p>
            <a:pPr lvl="1"/>
            <a:r>
              <a:rPr lang="en-US" dirty="0"/>
              <a:t>Will </a:t>
            </a:r>
            <a:r>
              <a:rPr lang="en-US" u="sng" dirty="0"/>
              <a:t>not</a:t>
            </a:r>
            <a:r>
              <a:rPr lang="en-US" dirty="0"/>
              <a:t> create new patients</a:t>
            </a:r>
          </a:p>
          <a:p>
            <a:r>
              <a:rPr lang="en-US" i="1" dirty="0"/>
              <a:t>See School Roster Spec document for further details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5E28A-1FFC-45BB-B85F-C7B916D7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03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Student Grade Advancement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4351338"/>
          </a:xfrm>
        </p:spPr>
        <p:txBody>
          <a:bodyPr/>
          <a:lstStyle/>
          <a:p>
            <a:r>
              <a:rPr lang="en-US" dirty="0"/>
              <a:t>Interactive screen that allows school users to advance students from one grade to the next</a:t>
            </a:r>
          </a:p>
          <a:p>
            <a:r>
              <a:rPr lang="en-US" dirty="0"/>
              <a:t>Search for students with open enrollments for the school district/school and the grade level specified</a:t>
            </a:r>
          </a:p>
          <a:p>
            <a:r>
              <a:rPr lang="en-US" dirty="0"/>
              <a:t>Select the students to advance and click </a:t>
            </a:r>
            <a:r>
              <a:rPr lang="en-US" b="1" dirty="0"/>
              <a:t>Update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DA826-7605-450C-BDFD-EABCF137C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309595"/>
            <a:ext cx="4876800" cy="302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0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Module Overview</a:t>
            </a:r>
          </a:p>
          <a:p>
            <a:r>
              <a:rPr lang="en-US" dirty="0"/>
              <a:t>School Nurse Reports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88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Roster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students with open enrollments </a:t>
            </a:r>
          </a:p>
          <a:p>
            <a:r>
              <a:rPr lang="en-US" dirty="0"/>
              <a:t>Output can be grouped by School District/School or by County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31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Unenrollment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87082"/>
            <a:ext cx="78867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Interactive screen that allows school users to unenroll students from a school (i.e., graduating seniors)</a:t>
            </a:r>
          </a:p>
          <a:p>
            <a:r>
              <a:rPr lang="en-US" sz="2600" dirty="0"/>
              <a:t>Search for students with open enrollments for the school district/school and the grade level specified</a:t>
            </a:r>
          </a:p>
          <a:p>
            <a:r>
              <a:rPr lang="en-US" sz="2600" dirty="0"/>
              <a:t>Select the students to advance and click </a:t>
            </a:r>
            <a:r>
              <a:rPr lang="en-US" sz="2600" b="1" dirty="0"/>
              <a:t>Update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D3AB8A-9E03-433E-B1EB-4D29073FD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83" y="3542599"/>
            <a:ext cx="5467631" cy="281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51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Re-Enrollment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31975"/>
          </a:xfrm>
        </p:spPr>
        <p:txBody>
          <a:bodyPr/>
          <a:lstStyle/>
          <a:p>
            <a:r>
              <a:rPr lang="en-US" dirty="0"/>
              <a:t>Feature on </a:t>
            </a:r>
            <a:r>
              <a:rPr lang="en-US" i="1" dirty="0"/>
              <a:t>Student Unenrollment</a:t>
            </a:r>
            <a:r>
              <a:rPr lang="en-US" dirty="0"/>
              <a:t> report</a:t>
            </a:r>
          </a:p>
          <a:p>
            <a:r>
              <a:rPr lang="en-US" dirty="0"/>
              <a:t>Enroll student(s) in a new school during the unenrollment process, i.e., moving from elementary to middle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1D45BB-31A3-4454-9EC4-3BB87765D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53" y="3827307"/>
            <a:ext cx="5898094" cy="226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06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2499-94CD-42D2-82DB-7EDB4602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with Active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D220-C4C3-490A-92EF-1E0D59AA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of students with one or more vaccine exemptions</a:t>
            </a:r>
          </a:p>
          <a:p>
            <a:r>
              <a:rPr lang="en-US"/>
              <a:t>Two </a:t>
            </a:r>
            <a:r>
              <a:rPr lang="en-US" dirty="0"/>
              <a:t>report types:</a:t>
            </a:r>
          </a:p>
          <a:p>
            <a:pPr lvl="1"/>
            <a:r>
              <a:rPr lang="en-US" dirty="0"/>
              <a:t>Statistical Summary</a:t>
            </a:r>
          </a:p>
          <a:p>
            <a:pPr lvl="1"/>
            <a:r>
              <a:rPr lang="en-US" dirty="0"/>
              <a:t>Patient View</a:t>
            </a:r>
          </a:p>
          <a:p>
            <a:r>
              <a:rPr lang="en-US" dirty="0"/>
              <a:t>Output includes:</a:t>
            </a:r>
          </a:p>
          <a:p>
            <a:pPr lvl="1"/>
            <a:r>
              <a:rPr lang="en-US" dirty="0"/>
              <a:t>Number of patients by each exempted vaccine</a:t>
            </a:r>
          </a:p>
          <a:p>
            <a:pPr lvl="1"/>
            <a:r>
              <a:rPr lang="en-US" dirty="0"/>
              <a:t>Percentage of exempted patients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C54A3-9FDD-45B9-B2B9-69B0FDD7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1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Precautions / Contraindications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with selected Precautions / Contraindications by School District / School</a:t>
            </a:r>
          </a:p>
          <a:p>
            <a:r>
              <a:rPr lang="en-US" dirty="0"/>
              <a:t>Report filters include:</a:t>
            </a:r>
          </a:p>
          <a:p>
            <a:pPr lvl="1"/>
            <a:r>
              <a:rPr lang="en-US" dirty="0"/>
              <a:t>School District / School</a:t>
            </a:r>
          </a:p>
          <a:p>
            <a:pPr lvl="1"/>
            <a:r>
              <a:rPr lang="en-US" dirty="0"/>
              <a:t>Precautions / Contraindications</a:t>
            </a:r>
          </a:p>
          <a:p>
            <a:pPr lvl="1"/>
            <a:r>
              <a:rPr lang="en-US" dirty="0"/>
              <a:t>Effective Date Range</a:t>
            </a:r>
          </a:p>
          <a:p>
            <a:r>
              <a:rPr lang="en-US" dirty="0"/>
              <a:t>Available in both PDF and Extract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62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Nurse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Module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79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Add/Edit School Enrollment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Search for and select patient</a:t>
            </a:r>
          </a:p>
          <a:p>
            <a:r>
              <a:rPr lang="en-US" dirty="0"/>
              <a:t>Navigate to Education screen</a:t>
            </a:r>
          </a:p>
          <a:p>
            <a:r>
              <a:rPr lang="en-US" dirty="0"/>
              <a:t>Add/Edit School Enrollment, including:</a:t>
            </a:r>
          </a:p>
          <a:p>
            <a:pPr lvl="1"/>
            <a:r>
              <a:rPr lang="en-US" dirty="0"/>
              <a:t>School District</a:t>
            </a:r>
          </a:p>
          <a:p>
            <a:pPr lvl="1"/>
            <a:r>
              <a:rPr lang="en-US" dirty="0"/>
              <a:t>School</a:t>
            </a:r>
          </a:p>
          <a:p>
            <a:pPr lvl="1"/>
            <a:r>
              <a:rPr lang="en-US" dirty="0"/>
              <a:t>Enrollment Date</a:t>
            </a:r>
          </a:p>
          <a:p>
            <a:r>
              <a:rPr lang="en-US" dirty="0"/>
              <a:t>Optional Fields:</a:t>
            </a:r>
          </a:p>
          <a:p>
            <a:pPr lvl="1"/>
            <a:r>
              <a:rPr lang="en-US" dirty="0"/>
              <a:t>Student ID</a:t>
            </a:r>
          </a:p>
          <a:p>
            <a:pPr lvl="1"/>
            <a:r>
              <a:rPr lang="en-US" dirty="0"/>
              <a:t>Grade Level</a:t>
            </a:r>
          </a:p>
          <a:p>
            <a:pPr lvl="1"/>
            <a:r>
              <a:rPr lang="en-US" dirty="0"/>
              <a:t>FERPA Consent Date</a:t>
            </a:r>
          </a:p>
          <a:p>
            <a:r>
              <a:rPr lang="en-US" dirty="0"/>
              <a:t>Unenrollment may be entered on the same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8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90C3DB-C52A-4929-AEB0-90A0B1F4F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46" y="1729433"/>
            <a:ext cx="8086305" cy="2777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for Patient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404914" y="5128567"/>
            <a:ext cx="4334171" cy="926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Enter patient search criteria.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Search</a:t>
            </a:r>
            <a:r>
              <a:rPr lang="en-US" sz="2400" dirty="0"/>
              <a:t>.</a:t>
            </a:r>
          </a:p>
        </p:txBody>
      </p:sp>
      <p:sp>
        <p:nvSpPr>
          <p:cNvPr id="11" name="Oval 10"/>
          <p:cNvSpPr/>
          <p:nvPr/>
        </p:nvSpPr>
        <p:spPr>
          <a:xfrm>
            <a:off x="8340831" y="3886200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130594" y="2667000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665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A46633-F071-4621-AD1C-F8E8F5D6C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77" y="1277638"/>
            <a:ext cx="7235475" cy="3701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Patient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28650" y="4724400"/>
            <a:ext cx="5184560" cy="926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Open menu next to desired patient.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Education</a:t>
            </a:r>
            <a:r>
              <a:rPr lang="en-US" sz="2400" dirty="0"/>
              <a:t>.</a:t>
            </a:r>
          </a:p>
        </p:txBody>
      </p:sp>
      <p:sp>
        <p:nvSpPr>
          <p:cNvPr id="11" name="Oval 10"/>
          <p:cNvSpPr/>
          <p:nvPr/>
        </p:nvSpPr>
        <p:spPr>
          <a:xfrm>
            <a:off x="6629400" y="3868871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7696200" y="2358861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0177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217425-C341-495F-A4E5-9189D3F58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690689"/>
            <a:ext cx="7745175" cy="2881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Enrollment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855433" y="5071850"/>
            <a:ext cx="5433134" cy="926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to </a:t>
            </a:r>
            <a:r>
              <a:rPr lang="en-US" sz="2400" b="1" dirty="0"/>
              <a:t>Add School Enrollment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View</a:t>
            </a:r>
            <a:r>
              <a:rPr lang="en-US" sz="2400" dirty="0"/>
              <a:t> and/or update enrollment.</a:t>
            </a:r>
          </a:p>
        </p:txBody>
      </p:sp>
      <p:sp>
        <p:nvSpPr>
          <p:cNvPr id="8" name="Oval 7"/>
          <p:cNvSpPr/>
          <p:nvPr/>
        </p:nvSpPr>
        <p:spPr>
          <a:xfrm>
            <a:off x="8033108" y="3749200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7676713" y="2137656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580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E63646-1EC1-49C7-B0CD-6D24B4D2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88" y="1339193"/>
            <a:ext cx="5600981" cy="4915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School Enrollment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92462" y="3505200"/>
            <a:ext cx="3714750" cy="1816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 required fields.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to </a:t>
            </a:r>
            <a:r>
              <a:rPr lang="en-US" sz="2400" b="1" dirty="0"/>
              <a:t>Create </a:t>
            </a:r>
            <a:r>
              <a:rPr lang="en-US" sz="2400" dirty="0"/>
              <a:t>enrollment.</a:t>
            </a:r>
          </a:p>
        </p:txBody>
      </p:sp>
      <p:sp>
        <p:nvSpPr>
          <p:cNvPr id="6" name="Oval 5"/>
          <p:cNvSpPr/>
          <p:nvPr/>
        </p:nvSpPr>
        <p:spPr>
          <a:xfrm>
            <a:off x="5867400" y="1553529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133600" y="2460784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131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an Enrollment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3329"/>
      </p:ext>
    </p:extLst>
  </p:cSld>
  <p:clrMapOvr>
    <a:masterClrMapping/>
  </p:clrMapOvr>
</p:sld>
</file>

<file path=ppt/theme/theme1.xml><?xml version="1.0" encoding="utf-8"?>
<a:theme xmlns:a="http://schemas.openxmlformats.org/drawingml/2006/main" name="Envision theme master theme">
  <a:themeElements>
    <a:clrScheme name="Envision">
      <a:dk1>
        <a:sysClr val="windowText" lastClr="000000"/>
      </a:dk1>
      <a:lt1>
        <a:sysClr val="window" lastClr="FFFFFF"/>
      </a:lt1>
      <a:dk2>
        <a:srgbClr val="008EB0"/>
      </a:dk2>
      <a:lt2>
        <a:srgbClr val="D8D9DA"/>
      </a:lt2>
      <a:accent1>
        <a:srgbClr val="64AD45"/>
      </a:accent1>
      <a:accent2>
        <a:srgbClr val="676767"/>
      </a:accent2>
      <a:accent3>
        <a:srgbClr val="7DD1E7"/>
      </a:accent3>
      <a:accent4>
        <a:srgbClr val="A4CB5E"/>
      </a:accent4>
      <a:accent5>
        <a:srgbClr val="4BACC6"/>
      </a:accent5>
      <a:accent6>
        <a:srgbClr val="E2A759"/>
      </a:accent6>
      <a:hlink>
        <a:srgbClr val="1F497D"/>
      </a:hlink>
      <a:folHlink>
        <a:srgbClr val="E36C0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4EE6E770-F36A-476A-9E0D-43F1801ED4A0">Implementation</Document_x0020_Type>
    <Document_x0020_Status xmlns="4EE6E770-F36A-476A-9E0D-43F1801ED4A0">Final</Document_x0020_Status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C81DB5D1E6641A88DDF6843018E83" ma:contentTypeVersion="6" ma:contentTypeDescription="Create a new document." ma:contentTypeScope="" ma:versionID="8d149b11f440d4c316771849f73f691a">
  <xsd:schema xmlns:xsd="http://www.w3.org/2001/XMLSchema" xmlns:xs="http://www.w3.org/2001/XMLSchema" xmlns:p="http://schemas.microsoft.com/office/2006/metadata/properties" xmlns:ns1="http://schemas.microsoft.com/sharepoint/v3" xmlns:ns2="4EE6E770-F36A-476A-9E0D-43F1801ED4A0" xmlns:ns3="4ee6e770-f36a-476a-9e0d-43f1801ed4a0" xmlns:ns4="d73a4e6c-5551-41b0-b103-f651b384f51f" targetNamespace="http://schemas.microsoft.com/office/2006/metadata/properties" ma:root="true" ma:fieldsID="36eec05ebb352cd9cc3d388fffc0ae4b" ns1:_="" ns2:_="" ns3:_="" ns4:_="">
    <xsd:import namespace="http://schemas.microsoft.com/sharepoint/v3"/>
    <xsd:import namespace="4EE6E770-F36A-476A-9E0D-43F1801ED4A0"/>
    <xsd:import namespace="4ee6e770-f36a-476a-9e0d-43f1801ed4a0"/>
    <xsd:import namespace="d73a4e6c-5551-41b0-b103-f651b384f51f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ocument_x0020_Status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igrated"/>
          <xsd:enumeration value="Governance"/>
          <xsd:enumeration value="Initiation"/>
          <xsd:enumeration value="Planning"/>
          <xsd:enumeration value="Requirements"/>
          <xsd:enumeration value="Design"/>
          <xsd:enumeration value="Development"/>
          <xsd:enumeration value="Testing"/>
          <xsd:enumeration value="Implementation"/>
          <xsd:enumeration value="Post-implementation"/>
          <xsd:enumeration value="Disposition"/>
          <xsd:enumeration value="Procurement"/>
          <xsd:enumeration value="Request for Change"/>
        </xsd:restriction>
      </xsd:simpleType>
    </xsd:element>
    <xsd:element name="Document_x0020_Status" ma:index="9" ma:displayName="Document Status" ma:format="Dropdown" ma:internalName="Document_x0020_Status">
      <xsd:simpleType>
        <xsd:restriction base="dms:Choice">
          <xsd:enumeration value="Draft"/>
          <xsd:enumeration value="In-review"/>
          <xsd:enumeration value="Final"/>
          <xsd:enumeration value="Approved"/>
          <xsd:enumeration value="Migra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a4e6c-5551-41b0-b103-f651b384f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7DE042-AAB5-41EE-9BF7-1884BDBA51A7}">
  <ds:schemaRefs>
    <ds:schemaRef ds:uri="4EE6E770-F36A-476A-9E0D-43F1801ED4A0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d73a4e6c-5551-41b0-b103-f651b384f51f"/>
    <ds:schemaRef ds:uri="4ee6e770-f36a-476a-9e0d-43f1801ed4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1AEA4A-3F7C-4EF4-99F3-3FB2D6D16F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03E927-9E84-451F-B894-B7A1AC338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E770-F36A-476A-9E0D-43F1801ED4A0"/>
    <ds:schemaRef ds:uri="4ee6e770-f36a-476a-9e0d-43f1801ed4a0"/>
    <ds:schemaRef ds:uri="d73a4e6c-5551-41b0-b103-f651b384f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Envision theme master theme</Template>
  <TotalTime>764</TotalTime>
  <Words>829</Words>
  <Application>Microsoft Office PowerPoint</Application>
  <PresentationFormat>On-screen Show (4:3)</PresentationFormat>
  <Paragraphs>145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Gill Sans MT</vt:lpstr>
      <vt:lpstr>Envision theme master theme</vt:lpstr>
      <vt:lpstr>Office Theme</vt:lpstr>
      <vt:lpstr>1_Office Theme</vt:lpstr>
      <vt:lpstr>3_Office Theme</vt:lpstr>
      <vt:lpstr>2_Office Theme</vt:lpstr>
      <vt:lpstr>School Module Training</vt:lpstr>
      <vt:lpstr>Agenda</vt:lpstr>
      <vt:lpstr>Education Module</vt:lpstr>
      <vt:lpstr>Add/Edit School Enrollment</vt:lpstr>
      <vt:lpstr>Search for Patient</vt:lpstr>
      <vt:lpstr>Select Patient</vt:lpstr>
      <vt:lpstr>School Enrollment</vt:lpstr>
      <vt:lpstr>Add School Enrollment</vt:lpstr>
      <vt:lpstr>Add an Enrollment</vt:lpstr>
      <vt:lpstr>School Nurse Reports</vt:lpstr>
      <vt:lpstr>Immunization Rates (School Version)</vt:lpstr>
      <vt:lpstr>Patient Reminder / Recall  (School Version)</vt:lpstr>
      <vt:lpstr>Patient Reminder / Recall (cont.)</vt:lpstr>
      <vt:lpstr>Reminder / Recall Output</vt:lpstr>
      <vt:lpstr>Reminder / Recall Output (cont.)</vt:lpstr>
      <vt:lpstr>Reminder / Recall Output (cont.)</vt:lpstr>
      <vt:lpstr>Patients with Notes</vt:lpstr>
      <vt:lpstr>School Roster File Import</vt:lpstr>
      <vt:lpstr>Student Grade Advancement</vt:lpstr>
      <vt:lpstr>Student Roster</vt:lpstr>
      <vt:lpstr>Student Unenrollment</vt:lpstr>
      <vt:lpstr>Enable Re-Enrollment</vt:lpstr>
      <vt:lpstr>Student with Active Exemptions</vt:lpstr>
      <vt:lpstr>Patients with Precautions / Contraindications</vt:lpstr>
      <vt:lpstr>School Nurse Reports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Dais</dc:creator>
  <cp:lastModifiedBy>Worrell, Gary</cp:lastModifiedBy>
  <cp:revision>84</cp:revision>
  <dcterms:created xsi:type="dcterms:W3CDTF">2012-10-15T19:28:35Z</dcterms:created>
  <dcterms:modified xsi:type="dcterms:W3CDTF">2019-09-04T15:37:38Z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0x010100D84C81DB5D1E6641A88DDF6843018E83</vt:lpwstr>
  </property>
</Properties>
</file>